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61" r:id="rId4"/>
    <p:sldId id="26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F60"/>
    <a:srgbClr val="26568A"/>
    <a:srgbClr val="082D69"/>
    <a:srgbClr val="DFDEDE"/>
    <a:srgbClr val="2A2771"/>
    <a:srgbClr val="4FD5E1"/>
    <a:srgbClr val="2353A3"/>
    <a:srgbClr val="BE7EBA"/>
    <a:srgbClr val="920101"/>
    <a:srgbClr val="92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54197-6830-44C2-B949-F8F9E460B1C8}" v="2" dt="2026-03-19T16:04:57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opardo" userId="b45e0852-5eb4-448b-b0e8-ecc649668575" providerId="ADAL" clId="{4C9962EF-FDD7-4457-BC95-B9D5EA702C80}"/>
    <pc:docChg chg="undo custSel modSld">
      <pc:chgData name="Maria Lopardo" userId="b45e0852-5eb4-448b-b0e8-ecc649668575" providerId="ADAL" clId="{4C9962EF-FDD7-4457-BC95-B9D5EA702C80}" dt="2026-03-19T16:07:59.628" v="162" actId="14100"/>
      <pc:docMkLst>
        <pc:docMk/>
      </pc:docMkLst>
      <pc:sldChg chg="modSp mod">
        <pc:chgData name="Maria Lopardo" userId="b45e0852-5eb4-448b-b0e8-ecc649668575" providerId="ADAL" clId="{4C9962EF-FDD7-4457-BC95-B9D5EA702C80}" dt="2026-03-19T16:07:59.628" v="162" actId="14100"/>
        <pc:sldMkLst>
          <pc:docMk/>
          <pc:sldMk cId="3710947086" sldId="257"/>
        </pc:sldMkLst>
        <pc:spChg chg="mod">
          <ac:chgData name="Maria Lopardo" userId="b45e0852-5eb4-448b-b0e8-ecc649668575" providerId="ADAL" clId="{4C9962EF-FDD7-4457-BC95-B9D5EA702C80}" dt="2026-03-19T16:05:30.250" v="161" actId="20577"/>
          <ac:spMkLst>
            <pc:docMk/>
            <pc:sldMk cId="3710947086" sldId="257"/>
            <ac:spMk id="13" creationId="{52A58877-136B-BFF8-C9FE-DD5909790C7A}"/>
          </ac:spMkLst>
        </pc:spChg>
        <pc:picChg chg="mod">
          <ac:chgData name="Maria Lopardo" userId="b45e0852-5eb4-448b-b0e8-ecc649668575" providerId="ADAL" clId="{4C9962EF-FDD7-4457-BC95-B9D5EA702C80}" dt="2026-03-19T16:07:59.628" v="162" actId="14100"/>
          <ac:picMkLst>
            <pc:docMk/>
            <pc:sldMk cId="3710947086" sldId="257"/>
            <ac:picMk id="4" creationId="{7F8ECCEC-A0B8-D14F-1435-4BA7DD76C154}"/>
          </ac:picMkLst>
        </pc:picChg>
      </pc:sldChg>
      <pc:sldChg chg="addSp delSp modSp mod">
        <pc:chgData name="Maria Lopardo" userId="b45e0852-5eb4-448b-b0e8-ecc649668575" providerId="ADAL" clId="{4C9962EF-FDD7-4457-BC95-B9D5EA702C80}" dt="2026-03-19T15:57:24.202" v="101" actId="255"/>
        <pc:sldMkLst>
          <pc:docMk/>
          <pc:sldMk cId="3501084048" sldId="260"/>
        </pc:sldMkLst>
        <pc:spChg chg="mod">
          <ac:chgData name="Maria Lopardo" userId="b45e0852-5eb4-448b-b0e8-ecc649668575" providerId="ADAL" clId="{4C9962EF-FDD7-4457-BC95-B9D5EA702C80}" dt="2026-03-19T15:57:24.202" v="101" actId="255"/>
          <ac:spMkLst>
            <pc:docMk/>
            <pc:sldMk cId="3501084048" sldId="260"/>
            <ac:spMk id="9" creationId="{EFF3A6B9-4842-5CBA-B11B-0D0B8816E275}"/>
          </ac:spMkLst>
        </pc:spChg>
        <pc:spChg chg="mod">
          <ac:chgData name="Maria Lopardo" userId="b45e0852-5eb4-448b-b0e8-ecc649668575" providerId="ADAL" clId="{4C9962EF-FDD7-4457-BC95-B9D5EA702C80}" dt="2026-03-19T15:56:56.657" v="98" actId="1076"/>
          <ac:spMkLst>
            <pc:docMk/>
            <pc:sldMk cId="3501084048" sldId="260"/>
            <ac:spMk id="10" creationId="{F892802F-E355-D66B-FB84-8A523355BA6E}"/>
          </ac:spMkLst>
        </pc:spChg>
        <pc:graphicFrameChg chg="add del mod modGraphic">
          <ac:chgData name="Maria Lopardo" userId="b45e0852-5eb4-448b-b0e8-ecc649668575" providerId="ADAL" clId="{4C9962EF-FDD7-4457-BC95-B9D5EA702C80}" dt="2026-03-19T15:57:06.403" v="100" actId="14100"/>
          <ac:graphicFrameMkLst>
            <pc:docMk/>
            <pc:sldMk cId="3501084048" sldId="260"/>
            <ac:graphicFrameMk id="4" creationId="{42090996-D78B-ABBF-7267-F87813A9523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483DE-6806-4F1C-AAB8-DBF7B4C555E9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577FA-A671-42BD-8A50-3DD3055C4F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73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77FA-A671-42BD-8A50-3DD3055C4F8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1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77FA-A671-42BD-8A50-3DD3055C4F8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44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28BFE-6987-E769-DC40-FECFCDC5A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5B40B5-A927-7DB7-1191-BEA13D552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12E158-4B5B-8B17-4FDB-7545B896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97BA12-C00A-2BC6-2523-D2C19366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6EB44A-F81E-EA08-F4C7-6151C20D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47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11E73-50D3-D57E-61F9-CC0C4812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47C82D-F0A5-B6E8-CD6F-67E9F06C6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94945B-BA9C-3E14-3A68-F05DE993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58F1D-F3B3-2136-3603-ABE128C5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5BDE7D-2E69-1320-EC14-38D78C0A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25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D4D917-9261-B2E4-A186-14745A0CD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817A39-E5FF-3B50-D077-DCD1248B7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F723B-D2FF-8AF0-F3AA-6DC430BD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833262-7665-2ED0-8AA3-9AD46E9F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5994D9-A7ED-98D7-D2D4-6FD084F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14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B22A3-D1AB-EC0C-199E-6EBDB1F98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524F8A-40F7-1EFF-23B4-3DB21A7A0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8C35F1-7D23-CA54-DFAA-037447FB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6ED06A-A78A-4C26-109D-D7131CA7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831FE9-E96B-AED3-9180-CF55A759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35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02D60-FB2A-1D1C-5939-4DE17ACF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46507C-6DB2-6F7A-AC77-368163140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4EE4B6-C804-CF6D-4A65-760724FF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EEC8A2-8DCA-5B12-BD7D-B9502642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55C08-CCA8-8023-8F74-6BB1C61E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56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98F8D-0958-D3E9-A18F-4BC14F3C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B45F0-4FC2-4BE5-1D0D-40EB7A907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26701D-3286-9636-65C0-7B517AA0F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05A44E-418E-71E5-B02A-40F73781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774513-5BE9-BF35-A8B8-A32AD618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CF9D97-CE94-7AB3-8283-60AC0D1C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6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FCA73-8E5E-3FA2-A786-F6AD706D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B7ACB2-5ACE-E8F5-0F8E-9FAFEF56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863942-B935-E919-99AD-E8630F7E7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5F8223D-E766-C982-EC6D-2948FFA25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0F2334-9ACE-D594-E0F7-4EA4B0425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7FC3BD2-4C73-ADB4-A7DE-4748AB79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F4CEB5-6E68-9416-1287-3B399E12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B8C045-5041-B69D-8C8C-696D3C3F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9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408D87-D564-70EF-E367-922F3E9D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5BD123-7AD7-6BF2-9EBC-78FF5D04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B14C76-B3B6-8E06-CC76-9AAC55C5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ED0314-F9AF-4261-243A-3C8F6A70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86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0BA3CE-1A5F-4779-C4A2-CC570CF0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C36A9E-8567-7E30-385D-E4BF156D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310B85-A0D1-50D7-5CFD-5C25CAF3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82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D24DE-61F2-3832-7114-9D45B9AB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F75ECD-62C9-236F-831C-573B32CE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06D8D7-6386-3D5E-B05E-79C9F9F8F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48B3A4-FA5D-0997-C585-7795F34D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F81D1B-16A9-9EF8-8EC5-C1AE8E4B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E5C736-93F6-1411-609B-C014A15F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3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99471-2331-1926-A577-CE249F55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1FCA93A-96A8-9970-2D10-38BEE02E5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90218D-68EF-D616-5FBE-B32889FD1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F445C9-F2BB-ED6A-15AC-13086752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796CB9-527D-AB98-474B-5345C0F2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CF6689-BB84-A0E5-648E-86623EC2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5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79CF4F-63D7-C0F8-3891-A1BE99C4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1CE4E4-6BF3-37BE-30BF-90AF9EC44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AF84F7-A457-D80C-BD05-A9F7F2F1E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78626A-4232-4AFF-945D-CFB8FACD64E1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7FDE7E-2E7E-CBF5-B160-7F35F90C4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41CDB2-E0A0-10DB-80CF-EB351AF03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2D5805-DD0A-47E9-B79A-619FB28AF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46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4E1D2B-94D8-923E-0BD2-F7DD36D4EEE5}"/>
              </a:ext>
            </a:extLst>
          </p:cNvPr>
          <p:cNvSpPr txBox="1"/>
          <p:nvPr/>
        </p:nvSpPr>
        <p:spPr>
          <a:xfrm>
            <a:off x="371475" y="276671"/>
            <a:ext cx="114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1"/>
                </a:solidFill>
                <a:latin typeface="Amasis MT Pro" panose="02040504050005020304" pitchFamily="18" charset="0"/>
              </a:rPr>
              <a:t>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1C1DD5-F593-873E-4051-5834FD9B02F1}"/>
              </a:ext>
            </a:extLst>
          </p:cNvPr>
          <p:cNvSpPr txBox="1"/>
          <p:nvPr/>
        </p:nvSpPr>
        <p:spPr>
          <a:xfrm>
            <a:off x="218285" y="1840595"/>
            <a:ext cx="11755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Amasis MT Pro" panose="02040504050005020304" pitchFamily="18" charset="0"/>
              </a:rPr>
              <a:t>ARTIFICIAL</a:t>
            </a:r>
            <a:r>
              <a:rPr lang="it-IT" sz="60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it-IT" sz="6000" b="1" dirty="0">
                <a:solidFill>
                  <a:schemeClr val="bg1"/>
                </a:solidFill>
                <a:latin typeface="Amasis MT Pro" panose="02040504050005020304" pitchFamily="18" charset="0"/>
              </a:rPr>
              <a:t>INTELLIGENCE</a:t>
            </a:r>
          </a:p>
          <a:p>
            <a:pPr algn="ctr"/>
            <a:endParaRPr lang="it-IT" sz="3600" dirty="0"/>
          </a:p>
        </p:txBody>
      </p:sp>
      <p:pic>
        <p:nvPicPr>
          <p:cNvPr id="3" name="Immagine 2" descr="Immagine che contiene logo&#10;&#10;Descrizione generata automaticamente">
            <a:extLst>
              <a:ext uri="{FF2B5EF4-FFF2-40B4-BE49-F238E27FC236}">
                <a16:creationId xmlns:a16="http://schemas.microsoft.com/office/drawing/2014/main" id="{D7507000-24FD-9CAD-8369-58BD62EA1F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040140" y="443724"/>
            <a:ext cx="1933575" cy="12298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5404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A58877-136B-BFF8-C9FE-DD5909790C7A}"/>
              </a:ext>
            </a:extLst>
          </p:cNvPr>
          <p:cNvSpPr txBox="1"/>
          <p:nvPr/>
        </p:nvSpPr>
        <p:spPr>
          <a:xfrm>
            <a:off x="490538" y="1635228"/>
            <a:ext cx="526256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Il corso di Intelligenza Artificiale offre l'opportunità di approfondire l'uso pratico delle tecnologie AI, </a:t>
            </a:r>
          </a:p>
          <a:p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con l'obiettivo di aumentare l'efficienza e la competitività dell'azienda. </a:t>
            </a:r>
          </a:p>
          <a:p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Vengono esplorate le potenzialità dell'AI in termini di innovazione e vantaggio competitivo, </a:t>
            </a:r>
          </a:p>
          <a:p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finalizzando il percorso formativo con la stesura di un piano d'azione messo in campo grazie ad un finanziamento della Regione Basilicata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C6D7F8-0005-FDFB-5A4F-87F6E3078B55}"/>
              </a:ext>
            </a:extLst>
          </p:cNvPr>
          <p:cNvSpPr/>
          <p:nvPr/>
        </p:nvSpPr>
        <p:spPr>
          <a:xfrm>
            <a:off x="76200" y="385018"/>
            <a:ext cx="12182476" cy="673084"/>
          </a:xfrm>
          <a:prstGeom prst="rect">
            <a:avLst/>
          </a:prstGeom>
          <a:solidFill>
            <a:srgbClr val="920000">
              <a:alpha val="70000"/>
            </a:srgbClr>
          </a:solidFill>
          <a:ln>
            <a:solidFill>
              <a:srgbClr val="920001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OBIETTIVI</a:t>
            </a:r>
            <a:r>
              <a:rPr lang="it-IT" sz="3200" b="1" dirty="0">
                <a:latin typeface="Abadi" panose="020B0604020104020204" pitchFamily="34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DEL CORSO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8ECCEC-A0B8-D14F-1435-4BA7DD76C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159" y="363097"/>
            <a:ext cx="2174601" cy="1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03163C0-2A0E-B627-3556-1FEB62786482}"/>
              </a:ext>
            </a:extLst>
          </p:cNvPr>
          <p:cNvSpPr/>
          <p:nvPr/>
        </p:nvSpPr>
        <p:spPr>
          <a:xfrm>
            <a:off x="314324" y="309568"/>
            <a:ext cx="3819525" cy="2824169"/>
          </a:xfrm>
          <a:prstGeom prst="rect">
            <a:avLst/>
          </a:prstGeom>
          <a:solidFill>
            <a:srgbClr val="1D3F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400" dirty="0">
              <a:solidFill>
                <a:schemeClr val="bg1"/>
              </a:solidFill>
              <a:latin typeface="Amasis MT Pro" panose="02040504050005020304" pitchFamily="18" charset="0"/>
            </a:endParaRPr>
          </a:p>
          <a:p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1 - </a:t>
            </a:r>
            <a:r>
              <a:rPr lang="it-IT" b="1" dirty="0">
                <a:solidFill>
                  <a:schemeClr val="bg1"/>
                </a:solidFill>
                <a:latin typeface="Amasis MT Pro" panose="02040504050005020304" pitchFamily="18" charset="0"/>
              </a:rPr>
              <a:t>Fondamenti dell’ AI 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Introduzione all'AI 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ChatGPT e Generative AI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AI nel mondo e in Italia: Analisi del contesto globale e italiano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Esercitazione pratica: Esplorare strumenti AI</a:t>
            </a:r>
          </a:p>
          <a:p>
            <a:endParaRPr lang="it-IT" sz="3600" b="1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5C8325E-C9F4-1ED5-E8C8-7027483FA249}"/>
              </a:ext>
            </a:extLst>
          </p:cNvPr>
          <p:cNvSpPr/>
          <p:nvPr/>
        </p:nvSpPr>
        <p:spPr>
          <a:xfrm>
            <a:off x="8058189" y="309568"/>
            <a:ext cx="3819525" cy="2824169"/>
          </a:xfrm>
          <a:prstGeom prst="rect">
            <a:avLst/>
          </a:prstGeom>
          <a:solidFill>
            <a:srgbClr val="1D3F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400" dirty="0">
              <a:solidFill>
                <a:schemeClr val="bg1"/>
              </a:solidFill>
              <a:latin typeface="Amasis MT Pro" panose="02040504050005020304" pitchFamily="18" charset="0"/>
            </a:endParaRPr>
          </a:p>
          <a:p>
            <a:pPr defTabSz="447675"/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2 - </a:t>
            </a:r>
            <a:r>
              <a:rPr lang="it-IT" b="1" dirty="0">
                <a:solidFill>
                  <a:schemeClr val="bg1"/>
                </a:solidFill>
                <a:latin typeface="Amasis MT Pro" panose="02040504050005020304" pitchFamily="18" charset="0"/>
              </a:rPr>
              <a:t>Strategie e Implementazione 	AI nelle Aziende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L’AI nei processi aziendali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Infrastrutture e risorse necessarie per l’AI 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Etica e regolamentazione dell’AI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Esercitazione pratica: Mappare i processi aziendali</a:t>
            </a:r>
          </a:p>
          <a:p>
            <a:endParaRPr lang="it-IT" sz="3600" b="1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220F25E-959C-22D0-2226-4111E7D51347}"/>
              </a:ext>
            </a:extLst>
          </p:cNvPr>
          <p:cNvSpPr/>
          <p:nvPr/>
        </p:nvSpPr>
        <p:spPr>
          <a:xfrm>
            <a:off x="314248" y="3429000"/>
            <a:ext cx="3819525" cy="2824169"/>
          </a:xfrm>
          <a:prstGeom prst="rect">
            <a:avLst/>
          </a:prstGeom>
          <a:solidFill>
            <a:srgbClr val="1D3F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400" dirty="0">
              <a:solidFill>
                <a:schemeClr val="bg1"/>
              </a:solidFill>
              <a:latin typeface="Amasis MT Pro" panose="02040504050005020304" pitchFamily="18" charset="0"/>
            </a:endParaRPr>
          </a:p>
          <a:p>
            <a:pPr defTabSz="447675"/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3</a:t>
            </a:r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-</a:t>
            </a:r>
            <a:r>
              <a:rPr lang="it-IT" sz="2400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Amasis MT Pro" panose="02040504050005020304" pitchFamily="18" charset="0"/>
              </a:rPr>
              <a:t>Formazione Tecnica e        	Utilizzo Pratico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Principali tecnologie AI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Tool di AI per aziende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Case Study di successo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Esercitazione pratica: Progettazione di un flusso AI semplice</a:t>
            </a:r>
          </a:p>
          <a:p>
            <a:endParaRPr lang="it-IT" sz="3600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CC0E720-BBF8-5E60-153A-254941C280A4}"/>
              </a:ext>
            </a:extLst>
          </p:cNvPr>
          <p:cNvSpPr/>
          <p:nvPr/>
        </p:nvSpPr>
        <p:spPr>
          <a:xfrm>
            <a:off x="8058188" y="3428999"/>
            <a:ext cx="3819525" cy="2824169"/>
          </a:xfrm>
          <a:prstGeom prst="rect">
            <a:avLst/>
          </a:prstGeom>
          <a:solidFill>
            <a:srgbClr val="1D3F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400" dirty="0">
              <a:solidFill>
                <a:schemeClr val="bg1"/>
              </a:solidFill>
              <a:latin typeface="Amasis MT Pro" panose="02040504050005020304" pitchFamily="18" charset="0"/>
            </a:endParaRPr>
          </a:p>
          <a:p>
            <a:r>
              <a:rPr lang="it-IT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4 - </a:t>
            </a:r>
            <a:r>
              <a:rPr lang="it-IT" b="1" dirty="0">
                <a:solidFill>
                  <a:schemeClr val="bg1"/>
                </a:solidFill>
                <a:latin typeface="Amasis MT Pro" panose="02040504050005020304" pitchFamily="18" charset="0"/>
              </a:rPr>
              <a:t>Piani Futuri e Scalabilità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AI per l’innovazione continua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Change Management e formazione dei dipendenti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Progettazione di un piano d’azione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masis MT Pro" panose="02040504050005020304" pitchFamily="18" charset="0"/>
              </a:rPr>
              <a:t>Esercitazione pratica: Redazione del piano d’azione</a:t>
            </a:r>
          </a:p>
          <a:p>
            <a:endParaRPr lang="it-IT" sz="3600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63CAB9A-59CA-73BB-91BC-C4E97ADC2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79" y="4743450"/>
            <a:ext cx="2284442" cy="15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3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2090996-D78B-ABBF-7267-F87813A95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71446"/>
              </p:ext>
            </p:extLst>
          </p:nvPr>
        </p:nvGraphicFramePr>
        <p:xfrm>
          <a:off x="3643311" y="2381249"/>
          <a:ext cx="4905375" cy="1838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5375">
                  <a:extLst>
                    <a:ext uri="{9D8B030D-6E8A-4147-A177-3AD203B41FA5}">
                      <a16:colId xmlns:a16="http://schemas.microsoft.com/office/drawing/2014/main" val="217021079"/>
                    </a:ext>
                  </a:extLst>
                </a:gridCol>
              </a:tblGrid>
              <a:tr h="997943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CALENDARIO</a:t>
                      </a:r>
                    </a:p>
                  </a:txBody>
                  <a:tcPr>
                    <a:solidFill>
                      <a:srgbClr val="920101">
                        <a:alpha val="6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760805"/>
                  </a:ext>
                </a:extLst>
              </a:tr>
              <a:tr h="8403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08 giugno 2026/30 novembre 2026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939797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EFF3A6B9-4842-5CBA-B11B-0D0B8816E275}"/>
              </a:ext>
            </a:extLst>
          </p:cNvPr>
          <p:cNvSpPr/>
          <p:nvPr/>
        </p:nvSpPr>
        <p:spPr>
          <a:xfrm>
            <a:off x="5033561" y="4396368"/>
            <a:ext cx="2124874" cy="1019155"/>
          </a:xfrm>
          <a:prstGeom prst="rect">
            <a:avLst/>
          </a:prstGeom>
          <a:solidFill>
            <a:srgbClr val="920000">
              <a:alpha val="6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DURATA: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100 ore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892802F-E355-D66B-FB84-8A523355BA6E}"/>
              </a:ext>
            </a:extLst>
          </p:cNvPr>
          <p:cNvSpPr/>
          <p:nvPr/>
        </p:nvSpPr>
        <p:spPr>
          <a:xfrm>
            <a:off x="4254003" y="5592326"/>
            <a:ext cx="3683990" cy="1046590"/>
          </a:xfrm>
          <a:prstGeom prst="rect">
            <a:avLst/>
          </a:prstGeom>
          <a:solidFill>
            <a:srgbClr val="920000">
              <a:alpha val="6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MODALITA’: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AULA 70 ore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</a:rPr>
              <a:t>FAD SINCRONA 30 ore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1A1B2E7-2376-E955-2994-789878DE2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062" y="344083"/>
            <a:ext cx="2455874" cy="1578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010840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204</Words>
  <Application>Microsoft Office PowerPoint</Application>
  <PresentationFormat>Widescreen</PresentationFormat>
  <Paragraphs>41</Paragraphs>
  <Slides>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1" baseType="lpstr">
      <vt:lpstr>Abadi</vt:lpstr>
      <vt:lpstr>Amasis MT Pro</vt:lpstr>
      <vt:lpstr>Aptos</vt:lpstr>
      <vt:lpstr>Aptos Display</vt:lpstr>
      <vt:lpstr>Arial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Manuelle Cuozzo</dc:creator>
  <cp:lastModifiedBy>Maria Lopardo</cp:lastModifiedBy>
  <cp:revision>1</cp:revision>
  <dcterms:created xsi:type="dcterms:W3CDTF">2024-09-27T07:42:13Z</dcterms:created>
  <dcterms:modified xsi:type="dcterms:W3CDTF">2026-03-19T16:08:08Z</dcterms:modified>
</cp:coreProperties>
</file>